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2F69D-B6AA-4AD8-8F93-35EB5D4B44B3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3759E-8285-472D-8A5F-008E08FC3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84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52AE4580-2F56-49B5-84F3-0C577DA27B65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521355CD-585F-4646-8D75-C22638E1C9E8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6119BD9C-A27C-4E3A-B47E-7D454E380517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586D15C5-D992-4EB0-933F-A5DD7796F583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3D4C9547-F5A2-48B3-A5FF-D5A20962BEDC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37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160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2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36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375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34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00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52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14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270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36927-B531-404D-BA11-F225FA6113FA}" type="datetimeFigureOut">
              <a:rPr lang="sv-SE" smtClean="0"/>
              <a:t>2012-06-13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8227-94BB-41E0-8B77-84E1A5CD0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25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5" y="1166912"/>
            <a:ext cx="9149555" cy="571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17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mtClean="0"/>
              <a:t>Take out a report</a:t>
            </a:r>
            <a:br>
              <a:rPr lang="sv-SE" smtClean="0"/>
            </a:br>
            <a:endParaRPr lang="sv-SE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981200"/>
            <a:ext cx="6804025" cy="4114800"/>
          </a:xfrm>
        </p:spPr>
        <p:txBody>
          <a:bodyPr/>
          <a:lstStyle/>
          <a:p>
            <a:pPr eaLnBrk="1" hangingPunct="1"/>
            <a:r>
              <a:rPr lang="sv-SE" sz="2800" smtClean="0"/>
              <a:t>Cataract or Refractive?</a:t>
            </a:r>
          </a:p>
          <a:p>
            <a:pPr eaLnBrk="1" hangingPunct="1"/>
            <a:r>
              <a:rPr lang="sv-SE" sz="2800" smtClean="0"/>
              <a:t>Preop. table, Postop. table or graph?</a:t>
            </a:r>
          </a:p>
          <a:p>
            <a:pPr eaLnBrk="1" hangingPunct="1"/>
            <a:r>
              <a:rPr lang="sv-SE" sz="2800" smtClean="0"/>
              <a:t>Whose data?</a:t>
            </a:r>
          </a:p>
          <a:p>
            <a:pPr eaLnBrk="1" hangingPunct="1"/>
            <a:r>
              <a:rPr lang="sv-SE" sz="2800" smtClean="0"/>
              <a:t>Which period?</a:t>
            </a:r>
          </a:p>
          <a:p>
            <a:pPr eaLnBrk="1" hangingPunct="1"/>
            <a:r>
              <a:rPr lang="sv-SE" sz="2800" smtClean="0"/>
              <a:t>Any demographic selection?</a:t>
            </a:r>
          </a:p>
          <a:p>
            <a:pPr eaLnBrk="1" hangingPunct="1"/>
            <a:r>
              <a:rPr lang="sv-SE" sz="2800" smtClean="0"/>
              <a:t>What kind of surgery (refractive)?</a:t>
            </a:r>
          </a:p>
          <a:p>
            <a:pPr eaLnBrk="1" hangingPunct="1"/>
            <a:r>
              <a:rPr lang="sv-SE" sz="2800" b="1" smtClean="0"/>
              <a:t>Selection on co-morbidity or difficulty?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ruta 2"/>
          <p:cNvSpPr txBox="1">
            <a:spLocks noChangeArrowheads="1"/>
          </p:cNvSpPr>
          <p:nvPr/>
        </p:nvSpPr>
        <p:spPr bwMode="auto">
          <a:xfrm>
            <a:off x="900113" y="44450"/>
            <a:ext cx="763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3600"/>
              <a:t>Selection on co-existing eye disease or surgical difficulty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095101" cy="56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ak pil 2"/>
          <p:cNvCxnSpPr/>
          <p:nvPr/>
        </p:nvCxnSpPr>
        <p:spPr>
          <a:xfrm>
            <a:off x="2267744" y="644525"/>
            <a:ext cx="2520280" cy="32165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Rak pil 4"/>
          <p:cNvCxnSpPr/>
          <p:nvPr/>
        </p:nvCxnSpPr>
        <p:spPr>
          <a:xfrm flipH="1">
            <a:off x="4788024" y="1052736"/>
            <a:ext cx="2232248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/>
          <p:cNvSpPr>
            <a:spLocks noGrp="1"/>
          </p:cNvSpPr>
          <p:nvPr>
            <p:ph type="title"/>
          </p:nvPr>
        </p:nvSpPr>
        <p:spPr>
          <a:xfrm>
            <a:off x="3657600" y="404813"/>
            <a:ext cx="4800600" cy="1143000"/>
          </a:xfrm>
        </p:spPr>
        <p:txBody>
          <a:bodyPr/>
          <a:lstStyle/>
          <a:p>
            <a:r>
              <a:rPr lang="sv-SE" smtClean="0"/>
              <a:t>Take out a report</a:t>
            </a:r>
            <a:endParaRPr lang="en-US" smtClean="0"/>
          </a:p>
        </p:txBody>
      </p:sp>
      <p:sp>
        <p:nvSpPr>
          <p:cNvPr id="27651" name="Platshållare för innehåll 2"/>
          <p:cNvSpPr>
            <a:spLocks noGrp="1"/>
          </p:cNvSpPr>
          <p:nvPr>
            <p:ph idx="1"/>
          </p:nvPr>
        </p:nvSpPr>
        <p:spPr>
          <a:xfrm>
            <a:off x="2743200" y="1773238"/>
            <a:ext cx="57150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v-SE" sz="2800" smtClean="0"/>
              <a:t>Cataract or Refractive?</a:t>
            </a:r>
          </a:p>
          <a:p>
            <a:pPr eaLnBrk="1" hangingPunct="1"/>
            <a:r>
              <a:rPr lang="sv-SE" sz="2800" smtClean="0"/>
              <a:t>Preop. table, Postop. table or graph?</a:t>
            </a:r>
          </a:p>
          <a:p>
            <a:pPr eaLnBrk="1" hangingPunct="1"/>
            <a:r>
              <a:rPr lang="sv-SE" sz="2800" smtClean="0"/>
              <a:t>Whose data?</a:t>
            </a:r>
          </a:p>
          <a:p>
            <a:pPr eaLnBrk="1" hangingPunct="1"/>
            <a:r>
              <a:rPr lang="sv-SE" sz="2800" smtClean="0"/>
              <a:t>Which period?</a:t>
            </a:r>
          </a:p>
          <a:p>
            <a:pPr eaLnBrk="1" hangingPunct="1"/>
            <a:r>
              <a:rPr lang="sv-SE" sz="2800" smtClean="0"/>
              <a:t>Any demographic selection?</a:t>
            </a:r>
          </a:p>
          <a:p>
            <a:pPr eaLnBrk="1" hangingPunct="1"/>
            <a:r>
              <a:rPr lang="sv-SE" sz="2800" b="1" smtClean="0"/>
              <a:t>What kind of surgery (refractive)?</a:t>
            </a:r>
          </a:p>
          <a:p>
            <a:pPr eaLnBrk="1" hangingPunct="1"/>
            <a:r>
              <a:rPr lang="sv-SE" sz="2800" smtClean="0"/>
              <a:t>Selection on co-morbidity or difficulty?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ruta 2"/>
          <p:cNvSpPr txBox="1">
            <a:spLocks noChangeArrowheads="1"/>
          </p:cNvSpPr>
          <p:nvPr/>
        </p:nvSpPr>
        <p:spPr bwMode="auto">
          <a:xfrm>
            <a:off x="395288" y="0"/>
            <a:ext cx="8424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3200"/>
              <a:t>Type of surgery and preoperative refraction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9036496" cy="564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ak pil 2"/>
          <p:cNvCxnSpPr/>
          <p:nvPr/>
        </p:nvCxnSpPr>
        <p:spPr>
          <a:xfrm>
            <a:off x="2411760" y="584200"/>
            <a:ext cx="0" cy="3204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Rak pil 4"/>
          <p:cNvCxnSpPr/>
          <p:nvPr/>
        </p:nvCxnSpPr>
        <p:spPr>
          <a:xfrm flipH="1">
            <a:off x="3707904" y="584200"/>
            <a:ext cx="2088232" cy="5149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4450"/>
            <a:ext cx="7273925" cy="1143000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Reports (output) via the web</a:t>
            </a:r>
            <a:br>
              <a:rPr lang="en-US" sz="4000" smtClean="0"/>
            </a:br>
            <a:r>
              <a:rPr lang="en-US" sz="2400" smtClean="0"/>
              <a:t>Standard reports with selections</a:t>
            </a:r>
            <a:br>
              <a:rPr lang="en-US" sz="2400" smtClean="0"/>
            </a:br>
            <a:r>
              <a:rPr lang="en-US" sz="2400" smtClean="0"/>
              <a:t>Data for surgeon, country and total database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12875"/>
            <a:ext cx="7921625" cy="539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Ocular co-morbidity and difficult surgery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85888"/>
            <a:ext cx="7773987" cy="5437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0475"/>
            <a:ext cx="50038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65400"/>
            <a:ext cx="48593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50825" y="692150"/>
            <a:ext cx="849788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/>
              <a:t>Post-operative BCVA </a:t>
            </a:r>
            <a:r>
              <a:rPr lang="sv-SE">
                <a:cs typeface="Arial" charset="0"/>
              </a:rPr>
              <a:t>≥ 0.5 surgery eye, in %</a:t>
            </a:r>
          </a:p>
          <a:p>
            <a:pPr algn="ctr">
              <a:spcBef>
                <a:spcPct val="50000"/>
              </a:spcBef>
            </a:pPr>
            <a:r>
              <a:rPr lang="sv-SE">
                <a:cs typeface="Arial" charset="0"/>
              </a:rPr>
              <a:t>All patients				Patients with no                 				         ocular co-morbidity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8135937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smtClean="0"/>
              <a:t>Capsule complication in %.</a:t>
            </a:r>
            <a:r>
              <a:rPr lang="sv-SE" sz="4000" smtClean="0"/>
              <a:t> </a:t>
            </a:r>
            <a:r>
              <a:rPr lang="sv-SE" sz="2400" smtClean="0"/>
              <a:t>Each box = one clinic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844675"/>
            <a:ext cx="6624638" cy="4614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60350"/>
            <a:ext cx="4800600" cy="1143000"/>
          </a:xfrm>
        </p:spPr>
        <p:txBody>
          <a:bodyPr/>
          <a:lstStyle/>
          <a:p>
            <a:r>
              <a:rPr lang="sv-SE" sz="3200" smtClean="0"/>
              <a:t>Operation method</a:t>
            </a:r>
            <a:br>
              <a:rPr lang="sv-SE" sz="3200" smtClean="0"/>
            </a:br>
            <a:r>
              <a:rPr lang="sv-SE" sz="3200" smtClean="0"/>
              <a:t>Preoperative myopia</a:t>
            </a: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385888"/>
            <a:ext cx="7705725" cy="5387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mtClean="0"/>
              <a:t>Take out a report</a:t>
            </a:r>
            <a:br>
              <a:rPr lang="sv-SE" smtClean="0"/>
            </a:br>
            <a:endParaRPr lang="sv-SE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981200"/>
            <a:ext cx="6804025" cy="4114800"/>
          </a:xfrm>
        </p:spPr>
        <p:txBody>
          <a:bodyPr/>
          <a:lstStyle/>
          <a:p>
            <a:pPr eaLnBrk="1" hangingPunct="1"/>
            <a:r>
              <a:rPr lang="sv-SE" sz="2800" b="1" smtClean="0"/>
              <a:t>Cataract or Refractive?</a:t>
            </a:r>
          </a:p>
          <a:p>
            <a:pPr eaLnBrk="1" hangingPunct="1"/>
            <a:r>
              <a:rPr lang="sv-SE" sz="2800" b="1" smtClean="0"/>
              <a:t>Preop. table, Postop. table or graph?</a:t>
            </a:r>
          </a:p>
          <a:p>
            <a:pPr eaLnBrk="1" hangingPunct="1"/>
            <a:r>
              <a:rPr lang="sv-SE" sz="2800" smtClean="0"/>
              <a:t>Whose data?</a:t>
            </a:r>
          </a:p>
          <a:p>
            <a:pPr eaLnBrk="1" hangingPunct="1"/>
            <a:r>
              <a:rPr lang="sv-SE" sz="2800" smtClean="0"/>
              <a:t>Which period?</a:t>
            </a:r>
          </a:p>
          <a:p>
            <a:pPr eaLnBrk="1" hangingPunct="1"/>
            <a:r>
              <a:rPr lang="sv-SE" sz="2800" smtClean="0"/>
              <a:t>Any demographic selection?</a:t>
            </a:r>
          </a:p>
          <a:p>
            <a:pPr eaLnBrk="1" hangingPunct="1"/>
            <a:r>
              <a:rPr lang="sv-SE" sz="2800" smtClean="0"/>
              <a:t>What kind of surgery (refractive)?</a:t>
            </a:r>
          </a:p>
          <a:p>
            <a:pPr eaLnBrk="1" hangingPunct="1"/>
            <a:r>
              <a:rPr lang="sv-SE" sz="2800" smtClean="0"/>
              <a:t>Selection on co-morbidity or difficulty?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2450"/>
            <a:ext cx="78422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569325" cy="1143000"/>
          </a:xfrm>
        </p:spPr>
        <p:txBody>
          <a:bodyPr/>
          <a:lstStyle/>
          <a:p>
            <a:r>
              <a:rPr lang="sv-SE" sz="2800" smtClean="0"/>
              <a:t>Attempted vs achieved refraction</a:t>
            </a:r>
            <a:br>
              <a:rPr lang="sv-SE" sz="2800" smtClean="0"/>
            </a:br>
            <a:r>
              <a:rPr lang="sv-SE" sz="2800" smtClean="0"/>
              <a:t>Lasik, myopic patients     – Lasik, hyperopic patients</a:t>
            </a:r>
            <a:r>
              <a:rPr lang="sv-SE" sz="4000" smtClean="0"/>
              <a:t> 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62175"/>
            <a:ext cx="4572000" cy="3986213"/>
          </a:xfrm>
          <a:noFill/>
        </p:spPr>
      </p:pic>
      <p:pic>
        <p:nvPicPr>
          <p:cNvPr id="3686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184400"/>
            <a:ext cx="4427537" cy="3981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14363"/>
            <a:ext cx="8124825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98488"/>
            <a:ext cx="7446962" cy="62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68325"/>
            <a:ext cx="77739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ruta 2"/>
          <p:cNvSpPr txBox="1">
            <a:spLocks noChangeArrowheads="1"/>
          </p:cNvSpPr>
          <p:nvPr/>
        </p:nvSpPr>
        <p:spPr bwMode="auto">
          <a:xfrm>
            <a:off x="684213" y="404813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4000"/>
              <a:t>Type of surgery</a:t>
            </a:r>
          </a:p>
          <a:p>
            <a:pPr algn="ctr"/>
            <a:r>
              <a:rPr lang="en-US" sz="4000"/>
              <a:t>Type of report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8788"/>
            <a:ext cx="8928992" cy="51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k pil 4"/>
          <p:cNvCxnSpPr/>
          <p:nvPr/>
        </p:nvCxnSpPr>
        <p:spPr>
          <a:xfrm flipH="1">
            <a:off x="1691680" y="1268760"/>
            <a:ext cx="1224136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mtClean="0"/>
              <a:t>Take out a report</a:t>
            </a:r>
            <a:br>
              <a:rPr lang="sv-SE" smtClean="0"/>
            </a:br>
            <a:endParaRPr lang="sv-SE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981200"/>
            <a:ext cx="6804025" cy="4114800"/>
          </a:xfrm>
        </p:spPr>
        <p:txBody>
          <a:bodyPr/>
          <a:lstStyle/>
          <a:p>
            <a:pPr eaLnBrk="1" hangingPunct="1"/>
            <a:r>
              <a:rPr lang="sv-SE" sz="2800" smtClean="0"/>
              <a:t>Cataract or Refractive?</a:t>
            </a:r>
          </a:p>
          <a:p>
            <a:pPr eaLnBrk="1" hangingPunct="1"/>
            <a:r>
              <a:rPr lang="sv-SE" sz="2800" smtClean="0"/>
              <a:t>Preop. table, Postop. table or graph?</a:t>
            </a:r>
          </a:p>
          <a:p>
            <a:pPr eaLnBrk="1" hangingPunct="1"/>
            <a:r>
              <a:rPr lang="sv-SE" sz="2800" b="1" smtClean="0"/>
              <a:t>Whose data?</a:t>
            </a:r>
          </a:p>
          <a:p>
            <a:pPr eaLnBrk="1" hangingPunct="1"/>
            <a:r>
              <a:rPr lang="sv-SE" sz="2800" smtClean="0"/>
              <a:t>Which period?</a:t>
            </a:r>
          </a:p>
          <a:p>
            <a:pPr eaLnBrk="1" hangingPunct="1"/>
            <a:r>
              <a:rPr lang="sv-SE" sz="2800" smtClean="0"/>
              <a:t>Any demographic selection?</a:t>
            </a:r>
          </a:p>
          <a:p>
            <a:pPr eaLnBrk="1" hangingPunct="1"/>
            <a:r>
              <a:rPr lang="sv-SE" sz="2800" smtClean="0"/>
              <a:t>What kind of surgery (refractive)?</a:t>
            </a:r>
          </a:p>
          <a:p>
            <a:pPr eaLnBrk="1" hangingPunct="1"/>
            <a:r>
              <a:rPr lang="sv-SE" sz="2800" smtClean="0"/>
              <a:t>Selection on co-morbidity or difficulty?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ruta 2"/>
          <p:cNvSpPr txBox="1">
            <a:spLocks noChangeArrowheads="1"/>
          </p:cNvSpPr>
          <p:nvPr/>
        </p:nvSpPr>
        <p:spPr bwMode="auto">
          <a:xfrm>
            <a:off x="1835150" y="303213"/>
            <a:ext cx="583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3600"/>
              <a:t>Clinic or surgeon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9071992" cy="566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ak pil 2"/>
          <p:cNvCxnSpPr/>
          <p:nvPr/>
        </p:nvCxnSpPr>
        <p:spPr>
          <a:xfrm flipH="1">
            <a:off x="4211960" y="949325"/>
            <a:ext cx="359532" cy="2479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mtClean="0"/>
              <a:t>Take out a report</a:t>
            </a:r>
            <a:br>
              <a:rPr lang="sv-SE" smtClean="0"/>
            </a:br>
            <a:endParaRPr lang="sv-SE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981200"/>
            <a:ext cx="6804025" cy="4114800"/>
          </a:xfrm>
        </p:spPr>
        <p:txBody>
          <a:bodyPr/>
          <a:lstStyle/>
          <a:p>
            <a:pPr eaLnBrk="1" hangingPunct="1"/>
            <a:r>
              <a:rPr lang="sv-SE" sz="2800" smtClean="0"/>
              <a:t>Cataract or Refractive?</a:t>
            </a:r>
          </a:p>
          <a:p>
            <a:pPr eaLnBrk="1" hangingPunct="1"/>
            <a:r>
              <a:rPr lang="sv-SE" sz="2800" smtClean="0"/>
              <a:t>Preop. table, Postop. table or graph?</a:t>
            </a:r>
          </a:p>
          <a:p>
            <a:pPr eaLnBrk="1" hangingPunct="1"/>
            <a:r>
              <a:rPr lang="sv-SE" sz="2800" smtClean="0"/>
              <a:t>Whose data?</a:t>
            </a:r>
          </a:p>
          <a:p>
            <a:pPr eaLnBrk="1" hangingPunct="1"/>
            <a:r>
              <a:rPr lang="sv-SE" sz="2800" b="1" smtClean="0"/>
              <a:t>Which period?</a:t>
            </a:r>
          </a:p>
          <a:p>
            <a:pPr eaLnBrk="1" hangingPunct="1"/>
            <a:r>
              <a:rPr lang="sv-SE" sz="2800" smtClean="0"/>
              <a:t>Any demographic selection?</a:t>
            </a:r>
          </a:p>
          <a:p>
            <a:pPr eaLnBrk="1" hangingPunct="1"/>
            <a:r>
              <a:rPr lang="sv-SE" sz="2800" smtClean="0"/>
              <a:t>What kind of surgery (refractive)?</a:t>
            </a:r>
          </a:p>
          <a:p>
            <a:pPr eaLnBrk="1" hangingPunct="1"/>
            <a:r>
              <a:rPr lang="sv-SE" sz="2800" smtClean="0"/>
              <a:t>Selection on co-morbidity or difficulty?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ruta 2"/>
          <p:cNvSpPr txBox="1">
            <a:spLocks noChangeArrowheads="1"/>
          </p:cNvSpPr>
          <p:nvPr/>
        </p:nvSpPr>
        <p:spPr bwMode="auto">
          <a:xfrm>
            <a:off x="2051050" y="303213"/>
            <a:ext cx="5113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/>
              <a:t>Time period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9028786" cy="564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ak pil 2"/>
          <p:cNvCxnSpPr/>
          <p:nvPr/>
        </p:nvCxnSpPr>
        <p:spPr>
          <a:xfrm flipH="1">
            <a:off x="3923928" y="765175"/>
            <a:ext cx="504056" cy="1871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Rak pil 4"/>
          <p:cNvCxnSpPr/>
          <p:nvPr/>
        </p:nvCxnSpPr>
        <p:spPr>
          <a:xfrm>
            <a:off x="4607719" y="765175"/>
            <a:ext cx="1908497" cy="1871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mtClean="0"/>
              <a:t>Take out a report</a:t>
            </a:r>
            <a:br>
              <a:rPr lang="sv-SE" smtClean="0"/>
            </a:br>
            <a:endParaRPr lang="sv-SE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981200"/>
            <a:ext cx="6804025" cy="4114800"/>
          </a:xfrm>
        </p:spPr>
        <p:txBody>
          <a:bodyPr/>
          <a:lstStyle/>
          <a:p>
            <a:pPr eaLnBrk="1" hangingPunct="1"/>
            <a:r>
              <a:rPr lang="sv-SE" sz="2800" smtClean="0"/>
              <a:t>Cataract or Refractive?</a:t>
            </a:r>
          </a:p>
          <a:p>
            <a:pPr eaLnBrk="1" hangingPunct="1"/>
            <a:r>
              <a:rPr lang="sv-SE" sz="2800" smtClean="0"/>
              <a:t>Preop. table, Postop. table or graph?</a:t>
            </a:r>
          </a:p>
          <a:p>
            <a:pPr eaLnBrk="1" hangingPunct="1"/>
            <a:r>
              <a:rPr lang="sv-SE" sz="2800" smtClean="0"/>
              <a:t>Whose data?</a:t>
            </a:r>
          </a:p>
          <a:p>
            <a:pPr eaLnBrk="1" hangingPunct="1"/>
            <a:r>
              <a:rPr lang="sv-SE" sz="2800" smtClean="0"/>
              <a:t>Which period?</a:t>
            </a:r>
          </a:p>
          <a:p>
            <a:pPr eaLnBrk="1" hangingPunct="1"/>
            <a:r>
              <a:rPr lang="sv-SE" sz="2800" b="1" smtClean="0"/>
              <a:t>Any demographic selection?</a:t>
            </a:r>
          </a:p>
          <a:p>
            <a:pPr eaLnBrk="1" hangingPunct="1"/>
            <a:r>
              <a:rPr lang="sv-SE" sz="2800" smtClean="0"/>
              <a:t>What kind of surgery (refractive)?</a:t>
            </a:r>
          </a:p>
          <a:p>
            <a:pPr eaLnBrk="1" hangingPunct="1"/>
            <a:r>
              <a:rPr lang="sv-SE" sz="2800" smtClean="0"/>
              <a:t>Selection on co-morbidity or difficulty?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ruta 2"/>
          <p:cNvSpPr txBox="1">
            <a:spLocks noChangeArrowheads="1"/>
          </p:cNvSpPr>
          <p:nvPr/>
        </p:nvSpPr>
        <p:spPr bwMode="auto">
          <a:xfrm>
            <a:off x="1116013" y="260350"/>
            <a:ext cx="70564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3200"/>
              <a:t>Selection on demography?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" y="1268760"/>
            <a:ext cx="8985582" cy="561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ak pil 2"/>
          <p:cNvCxnSpPr/>
          <p:nvPr/>
        </p:nvCxnSpPr>
        <p:spPr>
          <a:xfrm flipH="1">
            <a:off x="3995936" y="846138"/>
            <a:ext cx="1296144" cy="2294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Rak pil 4"/>
          <p:cNvCxnSpPr/>
          <p:nvPr/>
        </p:nvCxnSpPr>
        <p:spPr>
          <a:xfrm>
            <a:off x="5580112" y="846138"/>
            <a:ext cx="1224136" cy="2294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318</Words>
  <Application>Microsoft Office PowerPoint</Application>
  <PresentationFormat>On-screen Show (4:3)</PresentationFormat>
  <Paragraphs>67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Office-tema</vt:lpstr>
      <vt:lpstr>PowerPoint Presentation</vt:lpstr>
      <vt:lpstr>Take out a report </vt:lpstr>
      <vt:lpstr>PowerPoint Presentation</vt:lpstr>
      <vt:lpstr>Take out a report </vt:lpstr>
      <vt:lpstr>PowerPoint Presentation</vt:lpstr>
      <vt:lpstr>Take out a report </vt:lpstr>
      <vt:lpstr>PowerPoint Presentation</vt:lpstr>
      <vt:lpstr>Take out a report </vt:lpstr>
      <vt:lpstr>PowerPoint Presentation</vt:lpstr>
      <vt:lpstr>Take out a report </vt:lpstr>
      <vt:lpstr>PowerPoint Presentation</vt:lpstr>
      <vt:lpstr>Take out a report</vt:lpstr>
      <vt:lpstr>PowerPoint Presentation</vt:lpstr>
      <vt:lpstr>Reports (output) via the web Standard reports with selections Data for surgeon, country and total database</vt:lpstr>
      <vt:lpstr>Ocular co-morbidity and difficult surgery</vt:lpstr>
      <vt:lpstr>PowerPoint Presentation</vt:lpstr>
      <vt:lpstr>PowerPoint Presentation</vt:lpstr>
      <vt:lpstr>Capsule complication in %. Each box = one clinic</vt:lpstr>
      <vt:lpstr>Operation method Preoperative myopia</vt:lpstr>
      <vt:lpstr>PowerPoint Presentation</vt:lpstr>
      <vt:lpstr>Attempted vs achieved refraction Lasik, myopic patients     – Lasik, hyperopic patients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</dc:creator>
  <cp:lastModifiedBy>escrsuser</cp:lastModifiedBy>
  <cp:revision>8</cp:revision>
  <dcterms:created xsi:type="dcterms:W3CDTF">2012-06-13T07:11:25Z</dcterms:created>
  <dcterms:modified xsi:type="dcterms:W3CDTF">2012-06-13T11:57:28Z</dcterms:modified>
</cp:coreProperties>
</file>